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1"/>
  </p:notesMasterIdLst>
  <p:sldIdLst>
    <p:sldId id="256" r:id="rId2"/>
    <p:sldId id="502" r:id="rId3"/>
    <p:sldId id="338" r:id="rId4"/>
    <p:sldId id="364" r:id="rId5"/>
    <p:sldId id="582" r:id="rId6"/>
    <p:sldId id="601" r:id="rId7"/>
    <p:sldId id="602" r:id="rId8"/>
    <p:sldId id="603" r:id="rId9"/>
    <p:sldId id="604" r:id="rId10"/>
    <p:sldId id="605" r:id="rId11"/>
    <p:sldId id="606" r:id="rId12"/>
    <p:sldId id="607" r:id="rId13"/>
    <p:sldId id="608" r:id="rId14"/>
    <p:sldId id="609" r:id="rId15"/>
    <p:sldId id="610" r:id="rId16"/>
    <p:sldId id="611" r:id="rId17"/>
    <p:sldId id="612" r:id="rId18"/>
    <p:sldId id="613" r:id="rId19"/>
    <p:sldId id="614" r:id="rId20"/>
    <p:sldId id="615" r:id="rId21"/>
    <p:sldId id="616" r:id="rId22"/>
    <p:sldId id="617" r:id="rId23"/>
    <p:sldId id="618" r:id="rId24"/>
    <p:sldId id="622" r:id="rId25"/>
    <p:sldId id="619" r:id="rId26"/>
    <p:sldId id="620" r:id="rId27"/>
    <p:sldId id="621" r:id="rId28"/>
    <p:sldId id="600" r:id="rId29"/>
    <p:sldId id="542" r:id="rId30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00"/>
    <a:srgbClr val="FF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0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174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3.jp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484BD-A9A3-4CBB-88D6-39267B7F5B46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7F9D2B-EF00-4575-9013-113DEEFD58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08350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1A99A4F-35CE-47F0-8C3E-203AE0949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40" y="203420"/>
            <a:ext cx="3297850" cy="126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Ondertitel 2">
            <a:extLst>
              <a:ext uri="{FF2B5EF4-FFF2-40B4-BE49-F238E27FC236}">
                <a16:creationId xmlns:a16="http://schemas.microsoft.com/office/drawing/2014/main" id="{7A68A714-4E45-4A04-B828-B282FA62E7BB}"/>
              </a:ext>
            </a:extLst>
          </p:cNvPr>
          <p:cNvSpPr txBox="1">
            <a:spLocks/>
          </p:cNvSpPr>
          <p:nvPr/>
        </p:nvSpPr>
        <p:spPr>
          <a:xfrm>
            <a:off x="1450282" y="5343926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28" name="Ondertitel 2">
            <a:extLst>
              <a:ext uri="{FF2B5EF4-FFF2-40B4-BE49-F238E27FC236}">
                <a16:creationId xmlns:a16="http://schemas.microsoft.com/office/drawing/2014/main" id="{8A446F7F-F106-4612-85BC-FC020C0B34DC}"/>
              </a:ext>
            </a:extLst>
          </p:cNvPr>
          <p:cNvSpPr txBox="1">
            <a:spLocks/>
          </p:cNvSpPr>
          <p:nvPr/>
        </p:nvSpPr>
        <p:spPr>
          <a:xfrm>
            <a:off x="1450282" y="5898693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36" name="Ondertitel 2">
            <a:extLst>
              <a:ext uri="{FF2B5EF4-FFF2-40B4-BE49-F238E27FC236}">
                <a16:creationId xmlns:a16="http://schemas.microsoft.com/office/drawing/2014/main" id="{DB1150AE-9B1F-43AF-B4A6-C1581C0B3127}"/>
              </a:ext>
            </a:extLst>
          </p:cNvPr>
          <p:cNvSpPr txBox="1">
            <a:spLocks/>
          </p:cNvSpPr>
          <p:nvPr/>
        </p:nvSpPr>
        <p:spPr>
          <a:xfrm>
            <a:off x="1" y="462498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200" dirty="0"/>
              <a:t>Toegepaste Informatica</a:t>
            </a:r>
          </a:p>
        </p:txBody>
      </p:sp>
      <p:sp>
        <p:nvSpPr>
          <p:cNvPr id="38" name="Minteken 37">
            <a:extLst>
              <a:ext uri="{FF2B5EF4-FFF2-40B4-BE49-F238E27FC236}">
                <a16:creationId xmlns:a16="http://schemas.microsoft.com/office/drawing/2014/main" id="{FFEC5E01-43EA-497E-BCC0-939DBCAFA0AC}"/>
              </a:ext>
            </a:extLst>
          </p:cNvPr>
          <p:cNvSpPr/>
          <p:nvPr/>
        </p:nvSpPr>
        <p:spPr>
          <a:xfrm rot="5400000">
            <a:off x="-183168" y="5307680"/>
            <a:ext cx="2851263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1" name="Ondertitel 2">
            <a:extLst>
              <a:ext uri="{FF2B5EF4-FFF2-40B4-BE49-F238E27FC236}">
                <a16:creationId xmlns:a16="http://schemas.microsoft.com/office/drawing/2014/main" id="{DCD259FC-79B5-41AB-BBC2-4D07C62B0949}"/>
              </a:ext>
            </a:extLst>
          </p:cNvPr>
          <p:cNvSpPr txBox="1">
            <a:spLocks/>
          </p:cNvSpPr>
          <p:nvPr/>
        </p:nvSpPr>
        <p:spPr>
          <a:xfrm>
            <a:off x="-31204" y="1442735"/>
            <a:ext cx="1481486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kern="1200" cap="none" baseline="0" dirty="0">
              <a:solidFill>
                <a:srgbClr val="00275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Minteken 41">
            <a:extLst>
              <a:ext uri="{FF2B5EF4-FFF2-40B4-BE49-F238E27FC236}">
                <a16:creationId xmlns:a16="http://schemas.microsoft.com/office/drawing/2014/main" id="{FB0D61FF-F819-41D6-9F0E-2A87A96AF34A}"/>
              </a:ext>
            </a:extLst>
          </p:cNvPr>
          <p:cNvSpPr/>
          <p:nvPr/>
        </p:nvSpPr>
        <p:spPr>
          <a:xfrm>
            <a:off x="-353435" y="166756"/>
            <a:ext cx="2776160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3" name="Minteken 42">
            <a:extLst>
              <a:ext uri="{FF2B5EF4-FFF2-40B4-BE49-F238E27FC236}">
                <a16:creationId xmlns:a16="http://schemas.microsoft.com/office/drawing/2014/main" id="{1A9D60B7-98CA-44B4-A342-238265272E5D}"/>
              </a:ext>
            </a:extLst>
          </p:cNvPr>
          <p:cNvSpPr/>
          <p:nvPr/>
        </p:nvSpPr>
        <p:spPr>
          <a:xfrm>
            <a:off x="-221962" y="626338"/>
            <a:ext cx="1762587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4" name="Minteken 43">
            <a:extLst>
              <a:ext uri="{FF2B5EF4-FFF2-40B4-BE49-F238E27FC236}">
                <a16:creationId xmlns:a16="http://schemas.microsoft.com/office/drawing/2014/main" id="{2AD40B60-09F3-42CA-BFC7-F232D5069233}"/>
              </a:ext>
            </a:extLst>
          </p:cNvPr>
          <p:cNvSpPr/>
          <p:nvPr/>
        </p:nvSpPr>
        <p:spPr>
          <a:xfrm>
            <a:off x="-155460" y="1111987"/>
            <a:ext cx="1256606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14" name="Ondertitel 2">
            <a:extLst>
              <a:ext uri="{FF2B5EF4-FFF2-40B4-BE49-F238E27FC236}">
                <a16:creationId xmlns:a16="http://schemas.microsoft.com/office/drawing/2014/main" id="{DA9D40DB-B7E8-4A33-B5FB-9DD5105C49A1}"/>
              </a:ext>
            </a:extLst>
          </p:cNvPr>
          <p:cNvSpPr txBox="1">
            <a:spLocks/>
          </p:cNvSpPr>
          <p:nvPr/>
        </p:nvSpPr>
        <p:spPr>
          <a:xfrm>
            <a:off x="-31204" y="957086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684198A2-C59F-4C38-9F72-765E48FA82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95855" y="4825632"/>
            <a:ext cx="1853739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3D Graphics</a:t>
            </a:r>
          </a:p>
        </p:txBody>
      </p:sp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B9004F5-4339-48FE-B04B-599527A635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95855" y="5411372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Week 1a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73EE6705-1665-43A1-AB37-E50C48AA3F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95855" y="5993878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Daan Nijs</a:t>
            </a:r>
          </a:p>
        </p:txBody>
      </p:sp>
      <p:sp>
        <p:nvSpPr>
          <p:cNvPr id="17" name="Tijdelijke aanduiding voor tekst 16">
            <a:extLst>
              <a:ext uri="{FF2B5EF4-FFF2-40B4-BE49-F238E27FC236}">
                <a16:creationId xmlns:a16="http://schemas.microsoft.com/office/drawing/2014/main" id="{B2803BC5-4FBF-4FFC-8CD7-56A7494327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37" y="923475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nl-NL" dirty="0"/>
              <a:t>DE</a:t>
            </a:r>
            <a:endParaRPr lang="nl-BE" dirty="0"/>
          </a:p>
        </p:txBody>
      </p:sp>
      <p:sp>
        <p:nvSpPr>
          <p:cNvPr id="32" name="Tijdelijke aanduiding voor tekst 16">
            <a:extLst>
              <a:ext uri="{FF2B5EF4-FFF2-40B4-BE49-F238E27FC236}">
                <a16:creationId xmlns:a16="http://schemas.microsoft.com/office/drawing/2014/main" id="{2F60E031-BF26-44A1-A0B6-D48454BFD9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36" y="1429630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sz="1200" kern="1200" cap="none" baseline="0" dirty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2023</a:t>
            </a:r>
          </a:p>
        </p:txBody>
      </p:sp>
      <p:pic>
        <p:nvPicPr>
          <p:cNvPr id="3" name="Picture 2" descr="A room with a white cube and red and green walls&#10;&#10;Description automatically generated">
            <a:extLst>
              <a:ext uri="{FF2B5EF4-FFF2-40B4-BE49-F238E27FC236}">
                <a16:creationId xmlns:a16="http://schemas.microsoft.com/office/drawing/2014/main" id="{52382748-B3A1-4041-F0B7-3FD688D9971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310" y="1463310"/>
            <a:ext cx="5394690" cy="539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2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D0E7DD-EE9A-4CC9-8C25-676E51EFE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48A5BBD-EB4E-45D6-AE42-E48427169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66EB8EC-DE0A-4D55-BC4C-614275BE1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0F5DBFE-351E-4EE8-ADAB-1EEF823A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E0E090A-C01F-416E-BF13-483497611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790A0E5-2670-4891-8045-AB40C835E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2779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ACC51-F7E5-40B9-80E8-1EF2107F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CEA346F-2455-4321-99FC-0F55ECBC5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DD5A672-E901-441A-AA8C-342314F3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E36B37C-979A-4CE2-BFB9-1CEE33789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66F279E-64B7-4995-8B2D-9E98200DC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69102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4A3048B-7CB7-4CB7-9036-E1072F656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77AF696-8160-4BEE-B594-08AA6ED4B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70B8EA8-32FF-45D6-BDF4-DEC9D5665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01F5F5D-B431-4297-94E5-5C3E63450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29EC59-10E4-4E90-AEF4-F74EC07C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2245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641C2-BF9B-4FDD-914E-B64C21E0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0DFE554-7232-4244-8A56-332314AEE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EC717CF-2817-47D4-8B6A-AC3FF5712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E2D9812-56C8-4D19-8865-A6D4C4A6D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42795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78E84-41E7-4C0B-9876-95A81A828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ADAD563-D612-4769-9B0D-FF5F1C302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2BECD8B-CD05-4F1D-A5CC-3FEA703F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62C523-B3D7-4EB4-A7D6-382F9B9CC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9EF5C4-6487-432E-AB47-26229FE0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05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0F1C78-2104-4398-AD52-6781C48D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E324310-16AB-4268-B0C6-CF8B77613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0CD69EF-E63A-4D9C-8EFE-E80749E03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1547F23-F0D7-4208-A013-9AE0FF2E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AE972C-86E8-4E5F-8E59-2FB14076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26318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7DCFF4-3B50-4930-AEAE-782904E7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E7AE46-BCF9-47C8-9BCC-B7B1F520A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6C2F997-1F41-4A6F-9193-4DE7735AC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B370E2F-2B3F-41AC-9A34-276EA7450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63B9D7-3594-4F78-B540-B15463859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79CDB93-518D-4FDA-849A-10DC0942D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40873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594D81-B112-42DA-9826-23E1C611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25F2C9-29C7-4222-81BA-825176D7A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7496213-5C84-46EC-B711-CDF9FF6B6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0DE4F81-0BA7-4244-BB5B-492AB97EF8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79B47A1-EE33-4FAB-B7C3-E0E137931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4D9D81A-0C3E-473B-ACBE-F498DB484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8E84A63-52E6-431C-9002-3F2381DF1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27C1939-B8AA-4E0F-96C6-B7E933D9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08474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ECCACC-50FC-4D5D-B072-A22D8C73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6B9E831-EE77-4B49-A32D-C50EA5628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471B315-B360-4DC4-BA25-C0DA3FE06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86BE35D-89CF-4C78-936F-3A422D2B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47937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2371665-6504-46CE-8623-7D4BFBF06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84B7614-A5E9-4A26-93ED-1BD778884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6192D73-DEF2-4B61-8197-3941A2083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07551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3ACD61-1A8D-412E-A5FB-A8531A8CE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81E522-E269-4346-BBFB-AA9518F2B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BB402B-825A-444A-8506-A9ADBFE65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827B8B6-F476-41CE-A0FB-94F76E07D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8C2B97C-695E-461A-825C-FBD17E162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A72EF0F-A630-466B-B88F-96526CAB1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09706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6C0F430-02B8-470E-88C4-D3F6A6EEE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FBDBA69-9857-4F89-AB15-40D66350F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700B282-C115-4189-B97C-2C968D73F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044C9-3718-44C4-9063-5DAD08408240}" type="datetimeFigureOut">
              <a:rPr lang="en-BE" smtClean="0"/>
              <a:t>20/03/2024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35CFB0-104D-43DF-ABAD-E8ED1A7E0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5331830-0F71-46FB-910E-F57D488F68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91883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F5DD37-2212-916B-E357-43E8D3EA5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0F862-7245-5FF3-F9FF-A37F0519F7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Week 6b: Aliasing 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B0F53-1B0B-247E-5331-DFF63A59F5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06C7B-D22F-6554-53F2-0FB13D199E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FE3868-CBE1-5055-4906-5E64ED6ECD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05507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FDBF7-F093-FF5E-B5D1-D72A05EED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61144"/>
            <a:ext cx="10922391" cy="1325563"/>
          </a:xfrm>
        </p:spPr>
        <p:txBody>
          <a:bodyPr/>
          <a:lstStyle/>
          <a:p>
            <a:r>
              <a:rPr lang="en-US" dirty="0"/>
              <a:t>We sample this function (sample = get 1 value) 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FFF7F4-FA19-D1ED-CACD-BC24BE83F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3241"/>
            <a:ext cx="10466363" cy="48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147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3914-694A-80CA-A04F-377BDF55B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get a new function (a reconstruction)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9A80E2-5740-F871-F1C8-52BADA7FF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939" y="2151561"/>
            <a:ext cx="10193173" cy="445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238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194CC-EC76-82E1-6B16-CB88806D2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725" y="0"/>
            <a:ext cx="10515600" cy="1325563"/>
          </a:xfrm>
        </p:spPr>
        <p:txBody>
          <a:bodyPr/>
          <a:lstStyle/>
          <a:p>
            <a:r>
              <a:rPr lang="en-US" dirty="0"/>
              <a:t>And it’s totally wrong!</a:t>
            </a:r>
            <a:endParaRPr lang="en-B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0608EE-DF76-F28C-89C0-ABFC0B553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939" y="2151561"/>
            <a:ext cx="10193173" cy="4458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819E6D-0CAF-CCA0-F7B9-31C46DC77885}"/>
              </a:ext>
            </a:extLst>
          </p:cNvPr>
          <p:cNvSpPr txBox="1"/>
          <p:nvPr/>
        </p:nvSpPr>
        <p:spPr>
          <a:xfrm>
            <a:off x="1427871" y="1325563"/>
            <a:ext cx="69581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don’t take enough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get a function that is aliasing the </a:t>
            </a:r>
            <a:r>
              <a:rPr lang="en-US" sz="2400"/>
              <a:t>actual function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697583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73297-8044-DFEA-04F5-D9FB0C658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2D51-1E40-FA66-F1C2-BA0D54119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CB8313-D9B1-33D6-9A00-505148019F20}"/>
              </a:ext>
            </a:extLst>
          </p:cNvPr>
          <p:cNvSpPr txBox="1"/>
          <p:nvPr/>
        </p:nvSpPr>
        <p:spPr>
          <a:xfrm>
            <a:off x="989900" y="1690689"/>
            <a:ext cx="8726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Temporal aliasing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Aliasing 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Anti – Aliasing</a:t>
            </a:r>
          </a:p>
        </p:txBody>
      </p:sp>
    </p:spTree>
    <p:extLst>
      <p:ext uri="{BB962C8B-B14F-4D97-AF65-F5344CB8AC3E}">
        <p14:creationId xmlns:p14="http://schemas.microsoft.com/office/powerpoint/2010/main" val="1138578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287F9-634F-9469-1542-F0A7AB846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 show other deck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042047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B083-C419-DB64-5E03-D69A78C6E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staircasing</a:t>
            </a:r>
            <a:endParaRPr lang="en-BE" dirty="0"/>
          </a:p>
        </p:txBody>
      </p:sp>
      <p:pic>
        <p:nvPicPr>
          <p:cNvPr id="4" name="Picture 3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E492621D-4C4F-50D5-6A40-42B04CADC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1816399"/>
            <a:ext cx="7556500" cy="504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785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A2994-D19C-F841-EBE7-E30164A2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 much geometric detail</a:t>
            </a:r>
            <a:endParaRPr lang="en-BE" dirty="0"/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33127AF9-AF0F-6DE5-B517-15A93C98D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67237"/>
            <a:ext cx="7480300" cy="499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675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EEC4D-9515-31CE-6962-F9334AC46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 much texture detail</a:t>
            </a:r>
            <a:endParaRPr lang="en-BE" dirty="0"/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B56B2DC6-0F8F-7488-529E-6AA1065B7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89298"/>
            <a:ext cx="7747000" cy="516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554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73297-8044-DFEA-04F5-D9FB0C658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2D51-1E40-FA66-F1C2-BA0D54119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CB8313-D9B1-33D6-9A00-505148019F20}"/>
              </a:ext>
            </a:extLst>
          </p:cNvPr>
          <p:cNvSpPr txBox="1"/>
          <p:nvPr/>
        </p:nvSpPr>
        <p:spPr>
          <a:xfrm>
            <a:off x="989900" y="1690689"/>
            <a:ext cx="8726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Temporal aliasing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Aliasing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Anti – Aliasing </a:t>
            </a:r>
          </a:p>
        </p:txBody>
      </p:sp>
    </p:spTree>
    <p:extLst>
      <p:ext uri="{BB962C8B-B14F-4D97-AF65-F5344CB8AC3E}">
        <p14:creationId xmlns:p14="http://schemas.microsoft.com/office/powerpoint/2010/main" val="934404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3622E-F11F-D51E-F0EA-1F01DBC6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 - Aliasing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7EC3D-4947-B35E-5914-2D57E68F6A8F}"/>
              </a:ext>
            </a:extLst>
          </p:cNvPr>
          <p:cNvSpPr txBox="1"/>
          <p:nvPr/>
        </p:nvSpPr>
        <p:spPr>
          <a:xfrm>
            <a:off x="541176" y="1393371"/>
            <a:ext cx="52024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never remove aliasing completely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avoid / remove most of it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446159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9FD23-D77C-70B3-2CC3-3B9639720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DA8D2-CA6D-2610-89CE-68DEF02CC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033C93-BDDA-E53E-45B8-D25FB21FD02C}"/>
              </a:ext>
            </a:extLst>
          </p:cNvPr>
          <p:cNvSpPr txBox="1"/>
          <p:nvPr/>
        </p:nvSpPr>
        <p:spPr>
          <a:xfrm>
            <a:off x="989901" y="1690689"/>
            <a:ext cx="54295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Blinn Phong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Gooch shading / NPR</a:t>
            </a:r>
          </a:p>
        </p:txBody>
      </p:sp>
      <p:pic>
        <p:nvPicPr>
          <p:cNvPr id="5" name="Picture 4" descr="A black circle with yellow light in center&#10;&#10;Description automatically generated">
            <a:extLst>
              <a:ext uri="{FF2B5EF4-FFF2-40B4-BE49-F238E27FC236}">
                <a16:creationId xmlns:a16="http://schemas.microsoft.com/office/drawing/2014/main" id="{3017BB79-D1CF-9722-3A3F-882F9306AB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299" y="3048705"/>
            <a:ext cx="8940053" cy="36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527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3622E-F11F-D51E-F0EA-1F01DBC6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 - Aliasing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7EC3D-4947-B35E-5914-2D57E68F6A8F}"/>
              </a:ext>
            </a:extLst>
          </p:cNvPr>
          <p:cNvSpPr txBox="1"/>
          <p:nvPr/>
        </p:nvSpPr>
        <p:spPr>
          <a:xfrm>
            <a:off x="1038809" y="1785257"/>
            <a:ext cx="231621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Supersampling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MSAA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FXAA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TAA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LOD’s</a:t>
            </a:r>
          </a:p>
        </p:txBody>
      </p:sp>
    </p:spTree>
    <p:extLst>
      <p:ext uri="{BB962C8B-B14F-4D97-AF65-F5344CB8AC3E}">
        <p14:creationId xmlns:p14="http://schemas.microsoft.com/office/powerpoint/2010/main" val="3972219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83B2-8443-FE7D-2306-98B9C0A02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Supersampling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FF3A06-FD1A-CC7E-E025-A27799062ED4}"/>
              </a:ext>
            </a:extLst>
          </p:cNvPr>
          <p:cNvSpPr txBox="1"/>
          <p:nvPr/>
        </p:nvSpPr>
        <p:spPr>
          <a:xfrm>
            <a:off x="422987" y="1592425"/>
            <a:ext cx="59707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Render at a higher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Downsample</a:t>
            </a:r>
            <a:r>
              <a:rPr lang="en-US" sz="2800" dirty="0"/>
              <a:t> to display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Eg</a:t>
            </a:r>
            <a:r>
              <a:rPr lang="en-US" sz="2800" dirty="0"/>
              <a:t> display is 1920 x 1080 </a:t>
            </a:r>
            <a:r>
              <a:rPr lang="en-US" sz="2800" dirty="0">
                <a:sym typeface="Wingdings" panose="05000000000000000000" pitchFamily="2" charset="2"/>
              </a:rPr>
              <a:t> render at 3840 x 2160 (4 samples per pixels)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Works very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Very expensive and wasteful (most pixels don’t need more samples)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Pixar does this (thousands of samples per pixel)</a:t>
            </a:r>
          </a:p>
        </p:txBody>
      </p:sp>
      <p:pic>
        <p:nvPicPr>
          <p:cNvPr id="5" name="Picture 4" descr="A diagram of a black and white striped pattern&#10;&#10;Description automatically generated">
            <a:extLst>
              <a:ext uri="{FF2B5EF4-FFF2-40B4-BE49-F238E27FC236}">
                <a16:creationId xmlns:a16="http://schemas.microsoft.com/office/drawing/2014/main" id="{2100D0C7-8AFF-D0F2-F105-84807776B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816" y="1724165"/>
            <a:ext cx="4942449" cy="370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65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B45DA-C470-7F09-5167-4DB55A103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MSAA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5511C7-8C4C-6107-FBEA-BC6056423DEB}"/>
              </a:ext>
            </a:extLst>
          </p:cNvPr>
          <p:cNvSpPr txBox="1"/>
          <p:nvPr/>
        </p:nvSpPr>
        <p:spPr>
          <a:xfrm>
            <a:off x="553617" y="1690688"/>
            <a:ext cx="524733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Multi sample antialiasing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More samples at the edge of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Works well with staircasing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“more samples where we need them”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Fragment shader run for each object!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Doesn’t work with modern pipelines</a:t>
            </a:r>
            <a:endParaRPr lang="en-BE" sz="2400" dirty="0"/>
          </a:p>
        </p:txBody>
      </p:sp>
      <p:pic>
        <p:nvPicPr>
          <p:cNvPr id="5" name="Picture 4" descr="A blue and black lines with black dots&#10;&#10;Description automatically generated">
            <a:extLst>
              <a:ext uri="{FF2B5EF4-FFF2-40B4-BE49-F238E27FC236}">
                <a16:creationId xmlns:a16="http://schemas.microsoft.com/office/drawing/2014/main" id="{4EFD8B96-AE45-F636-A809-3752D832F0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085" y="3429000"/>
            <a:ext cx="621591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793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FCF81-7261-99F7-A459-3BCEAD4AE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FXAA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280116-EBDB-91AD-8FAF-D1EB539E06C8}"/>
              </a:ext>
            </a:extLst>
          </p:cNvPr>
          <p:cNvSpPr txBox="1"/>
          <p:nvPr/>
        </p:nvSpPr>
        <p:spPr>
          <a:xfrm>
            <a:off x="2270449" y="1690688"/>
            <a:ext cx="42454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Full screen pass (post process)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Doesn’t avoid aliasing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Tries to hide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“edge </a:t>
            </a:r>
            <a:r>
              <a:rPr lang="en-US" sz="2400" dirty="0" err="1"/>
              <a:t>blurrer</a:t>
            </a:r>
            <a:r>
              <a:rPr lang="en-US" sz="2400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Easy and cheap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7801115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1D0BF-2503-4705-20F7-8B6AA699E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TAA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9BB73-3A27-2B2E-C133-88D0EA45A7FB}"/>
              </a:ext>
            </a:extLst>
          </p:cNvPr>
          <p:cNvSpPr txBox="1"/>
          <p:nvPr/>
        </p:nvSpPr>
        <p:spPr>
          <a:xfrm>
            <a:off x="2108718" y="2587690"/>
            <a:ext cx="6527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Temporal Anti Aliasing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Gather samples over different frames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Complex : camera moves (have to find previous position of pixel)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Preferred method for AAA games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202355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CA6AF-65B3-07C7-ED46-B8F99B52A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LOD’s</a:t>
            </a:r>
            <a:endParaRPr lang="en-BE" dirty="0"/>
          </a:p>
        </p:txBody>
      </p:sp>
      <p:pic>
        <p:nvPicPr>
          <p:cNvPr id="4" name="Picture 3" descr="A black and white checkered surface&#10;&#10;Description automatically generated">
            <a:extLst>
              <a:ext uri="{FF2B5EF4-FFF2-40B4-BE49-F238E27FC236}">
                <a16:creationId xmlns:a16="http://schemas.microsoft.com/office/drawing/2014/main" id="{36A8B8A2-40DD-0EE1-F5BA-A95E9817A6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527" y="1343465"/>
            <a:ext cx="10730216" cy="543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5562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8AF7-2298-AF07-D280-C1C534C5B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Mipmaps</a:t>
            </a:r>
            <a:endParaRPr lang="en-BE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0F4F743-0AE9-CF3B-7636-3EB23D510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605" y="1936101"/>
            <a:ext cx="6229350" cy="467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40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0E67-FFE2-FB49-3E6F-90137DB08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Mesh LOD’s</a:t>
            </a:r>
            <a:endParaRPr lang="en-BE" dirty="0"/>
          </a:p>
        </p:txBody>
      </p:sp>
      <p:pic>
        <p:nvPicPr>
          <p:cNvPr id="4" name="Picture 3" descr="A statue of a person&#10;&#10;Description automatically generated">
            <a:extLst>
              <a:ext uri="{FF2B5EF4-FFF2-40B4-BE49-F238E27FC236}">
                <a16:creationId xmlns:a16="http://schemas.microsoft.com/office/drawing/2014/main" id="{565615F5-D37E-C3CF-A745-10D6BB552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05" y="2587690"/>
            <a:ext cx="10432213" cy="338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6918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D8CF6-CDFE-323F-5C43-F0BA14D91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Recap</a:t>
            </a:r>
            <a:endParaRPr lang="en-B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7BCC24-F2DD-9C30-3B99-6B713DA3BB43}"/>
              </a:ext>
            </a:extLst>
          </p:cNvPr>
          <p:cNvSpPr txBox="1"/>
          <p:nvPr/>
        </p:nvSpPr>
        <p:spPr>
          <a:xfrm>
            <a:off x="1449908" y="2019480"/>
            <a:ext cx="8421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Aliasing happens when you have too much detail (geometry, texture, shader) for your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Mipmapping, </a:t>
            </a:r>
            <a:r>
              <a:rPr lang="en-US" sz="2400" dirty="0" err="1"/>
              <a:t>fxaa</a:t>
            </a:r>
            <a:r>
              <a:rPr lang="en-US" sz="2400" dirty="0"/>
              <a:t>, </a:t>
            </a:r>
            <a:r>
              <a:rPr lang="en-US" sz="2400" dirty="0" err="1"/>
              <a:t>taa</a:t>
            </a:r>
            <a:r>
              <a:rPr lang="en-US" sz="2400" dirty="0"/>
              <a:t> can help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LOD is very important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0388161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95785-1A60-E957-5F06-2FB2F1601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 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5E26AD-AFC5-8E33-C5E6-454F231D6F36}"/>
              </a:ext>
            </a:extLst>
          </p:cNvPr>
          <p:cNvSpPr txBox="1"/>
          <p:nvPr/>
        </p:nvSpPr>
        <p:spPr>
          <a:xfrm>
            <a:off x="838200" y="1690688"/>
            <a:ext cx="32458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Procedural generation</a:t>
            </a:r>
            <a:endParaRPr lang="en-BE" sz="2400" dirty="0"/>
          </a:p>
        </p:txBody>
      </p:sp>
      <p:pic>
        <p:nvPicPr>
          <p:cNvPr id="6" name="Picture 5" descr="A video game of a forest&#10;&#10;Description automatically generated">
            <a:extLst>
              <a:ext uri="{FF2B5EF4-FFF2-40B4-BE49-F238E27FC236}">
                <a16:creationId xmlns:a16="http://schemas.microsoft.com/office/drawing/2014/main" id="{BCDBB42A-9558-257B-129F-4A2E5DC9B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39218"/>
            <a:ext cx="7601467" cy="4318782"/>
          </a:xfrm>
          <a:prstGeom prst="rect">
            <a:avLst/>
          </a:prstGeom>
        </p:spPr>
      </p:pic>
      <p:pic>
        <p:nvPicPr>
          <p:cNvPr id="8" name="Picture 7" descr="A close-up of a mountain&#10;&#10;Description automatically generated">
            <a:extLst>
              <a:ext uri="{FF2B5EF4-FFF2-40B4-BE49-F238E27FC236}">
                <a16:creationId xmlns:a16="http://schemas.microsoft.com/office/drawing/2014/main" id="{EDFDE813-60E9-0264-DF99-4FE2DDA56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457" y="-1"/>
            <a:ext cx="5706543" cy="427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827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1B564-CA9E-3D87-8903-3909F7D42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9F79E-D81D-C0B7-2D18-4AECB8668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62" y="238794"/>
            <a:ext cx="10515600" cy="1325563"/>
          </a:xfrm>
        </p:spPr>
        <p:txBody>
          <a:bodyPr/>
          <a:lstStyle/>
          <a:p>
            <a:r>
              <a:rPr lang="en-US" dirty="0"/>
              <a:t>Course schedule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AD8DA9-97E3-0B9A-E8CC-21F1C6CD1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3671"/>
            <a:ext cx="4032180" cy="2639927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6D5C226-4920-1470-4E26-725EDC46B0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445537"/>
              </p:ext>
            </p:extLst>
          </p:nvPr>
        </p:nvGraphicFramePr>
        <p:xfrm>
          <a:off x="5124734" y="1"/>
          <a:ext cx="6602496" cy="6880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6693">
                  <a:extLst>
                    <a:ext uri="{9D8B030D-6E8A-4147-A177-3AD203B41FA5}">
                      <a16:colId xmlns:a16="http://schemas.microsoft.com/office/drawing/2014/main" val="4215952977"/>
                    </a:ext>
                  </a:extLst>
                </a:gridCol>
                <a:gridCol w="2299648">
                  <a:extLst>
                    <a:ext uri="{9D8B030D-6E8A-4147-A177-3AD203B41FA5}">
                      <a16:colId xmlns:a16="http://schemas.microsoft.com/office/drawing/2014/main" val="1545778933"/>
                    </a:ext>
                  </a:extLst>
                </a:gridCol>
                <a:gridCol w="2276155">
                  <a:extLst>
                    <a:ext uri="{9D8B030D-6E8A-4147-A177-3AD203B41FA5}">
                      <a16:colId xmlns:a16="http://schemas.microsoft.com/office/drawing/2014/main" val="1553113300"/>
                    </a:ext>
                  </a:extLst>
                </a:gridCol>
              </a:tblGrid>
              <a:tr h="481821">
                <a:tc>
                  <a:txBody>
                    <a:bodyPr/>
                    <a:lstStyle/>
                    <a:p>
                      <a:endParaRPr lang="en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Monday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Thursday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273685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1 : 12/02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Introduction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C#/Unity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21218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2 : 19/02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reasoning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727011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3 : 26/02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Basic Pipeline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221313"/>
                  </a:ext>
                </a:extLst>
              </a:tr>
              <a:tr h="621727">
                <a:tc>
                  <a:txBody>
                    <a:bodyPr/>
                    <a:lstStyle/>
                    <a:p>
                      <a:r>
                        <a:rPr lang="en-US" dirty="0"/>
                        <a:t>Week 4 : 04/03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Textures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 maps</a:t>
                      </a:r>
                    </a:p>
                    <a:p>
                      <a:r>
                        <a:rPr lang="en-US" dirty="0"/>
                        <a:t>Labs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1918310"/>
                  </a:ext>
                </a:extLst>
              </a:tr>
              <a:tr h="621727">
                <a:tc>
                  <a:txBody>
                    <a:bodyPr/>
                    <a:lstStyle/>
                    <a:p>
                      <a:r>
                        <a:rPr lang="en-US" dirty="0"/>
                        <a:t>Week 5 : 11/03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 processing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Camera’s</a:t>
                      </a:r>
                    </a:p>
                    <a:p>
                      <a:r>
                        <a:rPr lang="en-US" dirty="0"/>
                        <a:t>Light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078510"/>
                  </a:ext>
                </a:extLst>
              </a:tr>
              <a:tr h="604328">
                <a:tc>
                  <a:txBody>
                    <a:bodyPr/>
                    <a:lstStyle/>
                    <a:p>
                      <a:r>
                        <a:rPr lang="en-US" dirty="0"/>
                        <a:t>Week 6 : 18/03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Materials</a:t>
                      </a:r>
                      <a:br>
                        <a:rPr lang="en-US" dirty="0"/>
                      </a:br>
                      <a:endParaRPr lang="en-BE" dirty="0"/>
                    </a:p>
                    <a:p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Aliasing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Materials Lab</a:t>
                      </a:r>
                      <a:endParaRPr lang="en-BE" dirty="0"/>
                    </a:p>
                    <a:p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941231"/>
                  </a:ext>
                </a:extLst>
              </a:tr>
              <a:tr h="577311">
                <a:tc>
                  <a:txBody>
                    <a:bodyPr/>
                    <a:lstStyle/>
                    <a:p>
                      <a:r>
                        <a:rPr lang="en-US" dirty="0"/>
                        <a:t>Week 7 : 25/03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Procedural generation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Procedural generation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929814"/>
                  </a:ext>
                </a:extLst>
              </a:tr>
              <a:tr h="577311">
                <a:tc>
                  <a:txBody>
                    <a:bodyPr/>
                    <a:lstStyle/>
                    <a:p>
                      <a:r>
                        <a:rPr lang="en-US" dirty="0"/>
                        <a:t>Week 8 : 15/04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Advanced 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Advanced pipeline lab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942271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9 : 22/04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explanation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6500834"/>
                  </a:ext>
                </a:extLst>
              </a:tr>
              <a:tr h="621727">
                <a:tc>
                  <a:txBody>
                    <a:bodyPr/>
                    <a:lstStyle/>
                    <a:p>
                      <a:r>
                        <a:rPr lang="en-US" dirty="0"/>
                        <a:t>Week 10 : 29/04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Guest Lecture</a:t>
                      </a:r>
                      <a:br>
                        <a:rPr lang="en-US" dirty="0"/>
                      </a:br>
                      <a:r>
                        <a:rPr lang="en-US" dirty="0"/>
                        <a:t>Project Labs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Guest Lecture</a:t>
                      </a:r>
                      <a:br>
                        <a:rPr lang="en-US" dirty="0"/>
                      </a:br>
                      <a:r>
                        <a:rPr lang="en-US" dirty="0"/>
                        <a:t>Project Labs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6961463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11 : 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Revision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Revision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44602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2CA2FDF-DB18-1375-BEF9-8DA80A37B085}"/>
              </a:ext>
            </a:extLst>
          </p:cNvPr>
          <p:cNvSpPr txBox="1"/>
          <p:nvPr/>
        </p:nvSpPr>
        <p:spPr>
          <a:xfrm>
            <a:off x="379445" y="1741714"/>
            <a:ext cx="4696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Highly likely to change </a:t>
            </a:r>
            <a:r>
              <a:rPr lang="en-US" sz="2800" dirty="0">
                <a:sym typeface="Wingdings" panose="05000000000000000000" pitchFamily="2" charset="2"/>
              </a:rPr>
              <a:t>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51D17D-F165-A405-4C90-69417290D645}"/>
              </a:ext>
            </a:extLst>
          </p:cNvPr>
          <p:cNvSpPr/>
          <p:nvPr/>
        </p:nvSpPr>
        <p:spPr>
          <a:xfrm>
            <a:off x="9425679" y="3271791"/>
            <a:ext cx="2301551" cy="53566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63300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73297-8044-DFEA-04F5-D9FB0C658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2D51-1E40-FA66-F1C2-BA0D54119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CB8313-D9B1-33D6-9A00-505148019F20}"/>
              </a:ext>
            </a:extLst>
          </p:cNvPr>
          <p:cNvSpPr txBox="1"/>
          <p:nvPr/>
        </p:nvSpPr>
        <p:spPr>
          <a:xfrm>
            <a:off x="989900" y="1690689"/>
            <a:ext cx="87263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Temporal aliasing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Aliasing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Anti – Aliasing</a:t>
            </a:r>
          </a:p>
        </p:txBody>
      </p:sp>
    </p:spTree>
    <p:extLst>
      <p:ext uri="{BB962C8B-B14F-4D97-AF65-F5344CB8AC3E}">
        <p14:creationId xmlns:p14="http://schemas.microsoft.com/office/powerpoint/2010/main" val="1372615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B2FE3-57DC-D8EA-3558-14C679260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aliasing</a:t>
            </a:r>
            <a:endParaRPr lang="en-BE" dirty="0"/>
          </a:p>
        </p:txBody>
      </p:sp>
      <p:pic>
        <p:nvPicPr>
          <p:cNvPr id="7" name="Picture 6" descr="A helicopter flying in the sky&#10;&#10;Description automatically generated">
            <a:extLst>
              <a:ext uri="{FF2B5EF4-FFF2-40B4-BE49-F238E27FC236}">
                <a16:creationId xmlns:a16="http://schemas.microsoft.com/office/drawing/2014/main" id="{D426A1E7-49D8-8ABC-A913-5FC9B719C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1690688"/>
            <a:ext cx="6621020" cy="496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033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693E6-EB82-367B-74F4-8DDC0A8FC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Rotor does rotate over time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A29113-6D01-AAE3-FEF0-F9F914CD6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8367"/>
            <a:ext cx="12192000" cy="206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400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667BC-E65C-EBE3-5FE7-7E1FF8772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capture (sample) at different times (and get unlucky)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934D79-DF06-20AC-C0D1-197ADE9DE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210" y="1631898"/>
            <a:ext cx="9415579" cy="492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963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693E6-EB82-367B-74F4-8DDC0A8FC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could appear to go backward as well</a:t>
            </a:r>
            <a:endParaRPr lang="en-B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56CE46-A982-4F02-ADB2-F56C4CB93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117" y="1690688"/>
            <a:ext cx="8240383" cy="490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187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E6A53-5F62-73BD-DE8F-AAEDD1086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09849" cy="1325563"/>
          </a:xfrm>
        </p:spPr>
        <p:txBody>
          <a:bodyPr/>
          <a:lstStyle/>
          <a:p>
            <a:r>
              <a:rPr lang="en-US" dirty="0"/>
              <a:t>We can draw the rotation as a function of time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C73A2D-9138-BFC7-6CE0-8C668D77A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26" y="2066088"/>
            <a:ext cx="11094720" cy="479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52455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1" id="{6849F4D6-1FB7-4CEB-8CC6-E456C34ADDA4}" vid="{0A04E370-2E7A-4A97-A218-FEC8E52F4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slides_theme</Template>
  <TotalTime>29560</TotalTime>
  <Words>435</Words>
  <Application>Microsoft Office PowerPoint</Application>
  <PresentationFormat>Widescreen</PresentationFormat>
  <Paragraphs>113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Tahoma</vt:lpstr>
      <vt:lpstr>Wingdings</vt:lpstr>
      <vt:lpstr>Kantoorthema</vt:lpstr>
      <vt:lpstr>PowerPoint Presentation</vt:lpstr>
      <vt:lpstr>Last class</vt:lpstr>
      <vt:lpstr>Course schedule</vt:lpstr>
      <vt:lpstr>This class</vt:lpstr>
      <vt:lpstr>Temporal aliasing</vt:lpstr>
      <vt:lpstr>Rotor does rotate over time</vt:lpstr>
      <vt:lpstr>We capture (sample) at different times (and get unlucky)</vt:lpstr>
      <vt:lpstr>It could appear to go backward as well</vt:lpstr>
      <vt:lpstr>We can draw the rotation as a function of time</vt:lpstr>
      <vt:lpstr>We sample this function (sample = get 1 value) </vt:lpstr>
      <vt:lpstr>And get a new function (a reconstruction)</vt:lpstr>
      <vt:lpstr>And it’s totally wrong!</vt:lpstr>
      <vt:lpstr>This class</vt:lpstr>
      <vt:lpstr>TODO show other deck</vt:lpstr>
      <vt:lpstr>Example of staircasing</vt:lpstr>
      <vt:lpstr>Too much geometric detail</vt:lpstr>
      <vt:lpstr>Too much texture detail</vt:lpstr>
      <vt:lpstr>This class</vt:lpstr>
      <vt:lpstr>Anti - Aliasing</vt:lpstr>
      <vt:lpstr>Anti - Aliasing</vt:lpstr>
      <vt:lpstr>Supersampling</vt:lpstr>
      <vt:lpstr>MSAA</vt:lpstr>
      <vt:lpstr>FXAA</vt:lpstr>
      <vt:lpstr>TAA</vt:lpstr>
      <vt:lpstr>LOD’s</vt:lpstr>
      <vt:lpstr>Mipmaps</vt:lpstr>
      <vt:lpstr>Mesh LOD’s</vt:lpstr>
      <vt:lpstr>Recap</vt:lpstr>
      <vt:lpstr>Next class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Daan Nijs</dc:creator>
  <cp:lastModifiedBy>Daan Nijs</cp:lastModifiedBy>
  <cp:revision>98</cp:revision>
  <dcterms:created xsi:type="dcterms:W3CDTF">2024-01-29T23:06:06Z</dcterms:created>
  <dcterms:modified xsi:type="dcterms:W3CDTF">2024-03-21T08:52:16Z</dcterms:modified>
</cp:coreProperties>
</file>

<file path=docProps/thumbnail.jpeg>
</file>